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6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/>
          </a:p>
        </p:txBody>
      </p:sp>
      <p:sp>
        <p:nvSpPr>
          <p:cNvPr id="59" name="Google Shape;59;p2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47" name="Google Shape;147;p5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371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825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EU:N POLITIIKAN TOIMEENPANOELIN</a:t>
            </a:r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77014" y="6145213"/>
            <a:ext cx="2243137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net1.cec.eu.int\comm\A\A2\A2\Graphic Projects\CIT - Citizen Dialogues, Back to School, Visitors\201805-001 Visitor's center PPT\Graphic material\P032197000901-722079_.jp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96108"/>
            <a:ext cx="9144000" cy="5767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CE-EN-quadri.eps"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001" y="309600"/>
            <a:ext cx="1454564" cy="110013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4230001" y="6669360"/>
            <a:ext cx="684213" cy="215900"/>
          </a:xfrm>
          <a:prstGeom prst="rect">
            <a:avLst/>
          </a:prstGeom>
          <a:solidFill>
            <a:srgbClr val="133176"/>
          </a:solidFill>
          <a:ln cap="flat" cmpd="sng" w="9525">
            <a:solidFill>
              <a:srgbClr val="13317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and Content">
  <p:cSld name="3_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7059" y="6124448"/>
            <a:ext cx="1946977" cy="51080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825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EU:N POLITIIKAN TOIMEENPANOELIN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and Content">
  <p:cSld name="2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2"/>
            <a:ext cx="9144000" cy="989013"/>
          </a:xfrm>
          <a:prstGeom prst="rect">
            <a:avLst/>
          </a:prstGeom>
          <a:solidFill>
            <a:srgbClr val="0F5494"/>
          </a:solidFill>
          <a:ln cap="flat" cmpd="sng" w="9525">
            <a:solidFill>
              <a:srgbClr val="0F54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LOGO CE-EN-NEG-quadri.ai"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0401" y="3600"/>
            <a:ext cx="1326914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4262439" y="6669360"/>
            <a:ext cx="596900" cy="198438"/>
          </a:xfrm>
          <a:prstGeom prst="rect">
            <a:avLst/>
          </a:prstGeom>
          <a:solidFill>
            <a:srgbClr val="133176"/>
          </a:solidFill>
          <a:ln cap="flat" cmpd="sng" w="9525">
            <a:solidFill>
              <a:srgbClr val="13317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237290"/>
            <a:ext cx="2895600" cy="48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7059" y="6124448"/>
            <a:ext cx="1946977" cy="51080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825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EU:N POLITIIKAN TOIMEENPANOELIN</a:t>
            </a:r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showMasterSp="0">
  <p:cSld name="1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7059" y="6124448"/>
            <a:ext cx="1946977" cy="51080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825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EU:N POLITIIKAN TOIMEENPANOELIN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 showMasterSp="0">
  <p:cSld name="2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8265" y="6125866"/>
            <a:ext cx="1947315" cy="5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825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EU:N POLITIIKAN TOIMEENPANOELIN</a:t>
            </a:r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376008" y="6138403"/>
            <a:ext cx="302433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1050" u="none" cap="none" strike="noStrike">
                <a:solidFill>
                  <a:srgbClr val="CBA85B"/>
                </a:solidFill>
                <a:latin typeface="Arial"/>
                <a:ea typeface="Arial"/>
                <a:cs typeface="Arial"/>
                <a:sym typeface="Arial"/>
              </a:rPr>
              <a:t>#EUGlobalPlayer</a:t>
            </a:r>
            <a:endParaRPr b="1" sz="1050">
              <a:solidFill>
                <a:srgbClr val="CBA8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sous-titre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892970" y="1151932"/>
            <a:ext cx="7358063" cy="2321719"/>
          </a:xfrm>
          <a:prstGeom prst="rect">
            <a:avLst/>
          </a:prstGeom>
          <a:noFill/>
          <a:ln>
            <a:noFill/>
          </a:ln>
        </p:spPr>
        <p:txBody>
          <a:bodyPr anchorCtr="0" anchor="b" bIns="32125" lIns="64275" spcFirstLastPara="1" rIns="64275" wrap="square" tIns="321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spcFirstLastPara="1" rIns="64275" wrap="square" tIns="321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Verdana"/>
              <a:buNone/>
              <a:defRPr b="0" i="1" sz="16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rgbClr val="009FBA"/>
              </a:buClr>
              <a:buSzPts val="1650"/>
              <a:buFont typeface="Verdana"/>
              <a:buNone/>
              <a:defRPr b="1" i="0" sz="16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1650"/>
              <a:buFont typeface="Verdana"/>
              <a:buNone/>
              <a:defRPr b="0" i="0" sz="1650" u="none" cap="none" strike="noStrik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600" u="none" cap="none" strike="noStrik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15.jpg"/><Relationship Id="rId13" Type="http://schemas.openxmlformats.org/officeDocument/2006/relationships/image" Target="../media/image21.jpg"/><Relationship Id="rId1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5" Type="http://schemas.openxmlformats.org/officeDocument/2006/relationships/image" Target="../media/image12.png"/><Relationship Id="rId1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16.jpg"/><Relationship Id="rId7" Type="http://schemas.openxmlformats.org/officeDocument/2006/relationships/image" Target="../media/image9.jp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jpg"/><Relationship Id="rId10" Type="http://schemas.openxmlformats.org/officeDocument/2006/relationships/image" Target="../media/image27.png"/><Relationship Id="rId13" Type="http://schemas.openxmlformats.org/officeDocument/2006/relationships/image" Target="../media/image32.gif"/><Relationship Id="rId12" Type="http://schemas.openxmlformats.org/officeDocument/2006/relationships/hyperlink" Target="http://creadata.pro/ec-char-timeline-2/web/#/timeline/en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Relationship Id="rId15" Type="http://schemas.openxmlformats.org/officeDocument/2006/relationships/image" Target="../media/image29.png"/><Relationship Id="rId14" Type="http://schemas.openxmlformats.org/officeDocument/2006/relationships/image" Target="../media/image33.jp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iedchr\AppData\Local\Local Documents - no backup\Pictures\Official Commissioners family picture.jpg"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700809"/>
            <a:ext cx="6858000" cy="313386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/>
        </p:nvSpPr>
        <p:spPr>
          <a:xfrm>
            <a:off x="1277634" y="944724"/>
            <a:ext cx="6172200" cy="324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081" lvl="0" marL="26908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165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Junckerin komissio (2014–2019)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 rotWithShape="1">
          <a:blip r:embed="rId3">
            <a:alphaModFix/>
          </a:blip>
          <a:srcRect b="0" l="32986" r="23347" t="11394"/>
          <a:stretch/>
        </p:blipFill>
        <p:spPr>
          <a:xfrm>
            <a:off x="1488281" y="2041763"/>
            <a:ext cx="792413" cy="106772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4147" y="2724649"/>
            <a:ext cx="613095" cy="6130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5">
            <a:alphaModFix/>
          </a:blip>
          <a:srcRect b="0" l="12340" r="13282" t="0"/>
          <a:stretch/>
        </p:blipFill>
        <p:spPr>
          <a:xfrm>
            <a:off x="6216647" y="2205672"/>
            <a:ext cx="1426127" cy="107612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/>
          <p:nvPr/>
        </p:nvSpPr>
        <p:spPr>
          <a:xfrm>
            <a:off x="5382090" y="3233370"/>
            <a:ext cx="536265" cy="43180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238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uy VERHOFSTADT" id="65" name="Google Shape;65;p11"/>
          <p:cNvPicPr preferRelativeResize="0"/>
          <p:nvPr/>
        </p:nvPicPr>
        <p:blipFill rotWithShape="1">
          <a:blip r:embed="rId6">
            <a:alphaModFix/>
          </a:blip>
          <a:srcRect b="11747" l="9293" r="7951" t="0"/>
          <a:stretch/>
        </p:blipFill>
        <p:spPr>
          <a:xfrm>
            <a:off x="4127644" y="2028304"/>
            <a:ext cx="768242" cy="103613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Martin SCHULZ" id="66" name="Google Shape;66;p11"/>
          <p:cNvPicPr preferRelativeResize="0"/>
          <p:nvPr/>
        </p:nvPicPr>
        <p:blipFill rotWithShape="1">
          <a:blip r:embed="rId7">
            <a:alphaModFix/>
          </a:blip>
          <a:srcRect b="0" l="4310" r="1496" t="0"/>
          <a:stretch/>
        </p:blipFill>
        <p:spPr>
          <a:xfrm>
            <a:off x="2771718" y="2024844"/>
            <a:ext cx="785090" cy="105410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Party of European Socialists.png" id="67" name="Google Shape;67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83868" y="2726006"/>
            <a:ext cx="540060" cy="6768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ALDE logo.svg" id="68" name="Google Shape;68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92801" y="2835302"/>
            <a:ext cx="718676" cy="6139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ka KELLER" id="69" name="Google Shape;69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79632" y="3535880"/>
            <a:ext cx="793740" cy="10038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descr="Bildergebnis für European Green Party" id="70" name="Google Shape;70;p11"/>
          <p:cNvSpPr/>
          <p:nvPr/>
        </p:nvSpPr>
        <p:spPr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700" u="none" cap="none" strike="noStrike">
              <a:solidFill>
                <a:srgbClr val="FFD62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José BOVÉ" id="71" name="Google Shape;71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71718" y="3535881"/>
            <a:ext cx="785090" cy="9929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://monicafrassoni.it/wp-content/uploads/2012/11/337516_335080106505084_304049527_o.jpg" id="72" name="Google Shape;72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24213" y="4162040"/>
            <a:ext cx="619595" cy="6195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descr="Bildergebnis für tsipras" id="73" name="Google Shape;73;p11"/>
          <p:cNvSpPr/>
          <p:nvPr/>
        </p:nvSpPr>
        <p:spPr>
          <a:xfrm>
            <a:off x="1373981" y="863204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700" u="none" cap="none" strike="noStrike">
              <a:solidFill>
                <a:srgbClr val="FFD62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ttps://upload.wikimedia.org/wikipedia/commons/4/46/Alexis_Tsipras_2015_%28cropped%29.jpg" id="74" name="Google Shape;74;p11"/>
          <p:cNvPicPr preferRelativeResize="0"/>
          <p:nvPr/>
        </p:nvPicPr>
        <p:blipFill rotWithShape="1">
          <a:blip r:embed="rId13">
            <a:alphaModFix/>
          </a:blip>
          <a:srcRect b="18851" l="4719" r="3871" t="0"/>
          <a:stretch/>
        </p:blipFill>
        <p:spPr>
          <a:xfrm>
            <a:off x="4127644" y="3504948"/>
            <a:ext cx="770588" cy="10238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Logo of the European Left" id="75" name="Google Shape;75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552366" y="4267641"/>
            <a:ext cx="715277" cy="6349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624229" y="3409165"/>
            <a:ext cx="660994" cy="9471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/>
        </p:nvSpPr>
        <p:spPr>
          <a:xfrm>
            <a:off x="1277634" y="944724"/>
            <a:ext cx="6172200" cy="324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081" lvl="0" marL="26908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165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Euroopan parlamentin vaalit vuonna 2014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2"/>
          <p:cNvGrpSpPr/>
          <p:nvPr/>
        </p:nvGrpSpPr>
        <p:grpSpPr>
          <a:xfrm>
            <a:off x="1057285" y="2078851"/>
            <a:ext cx="7002419" cy="2545302"/>
            <a:chOff x="-177715" y="2011711"/>
            <a:chExt cx="9336559" cy="3393736"/>
          </a:xfrm>
        </p:grpSpPr>
        <p:pic>
          <p:nvPicPr>
            <p:cNvPr id="84" name="Google Shape;8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79442" y="2420888"/>
              <a:ext cx="5785116" cy="2926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2"/>
            <p:cNvSpPr txBox="1"/>
            <p:nvPr/>
          </p:nvSpPr>
          <p:spPr>
            <a:xfrm>
              <a:off x="4138227" y="4789894"/>
              <a:ext cx="932307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i-FI" sz="24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751</a:t>
              </a:r>
              <a:endParaRPr/>
            </a:p>
          </p:txBody>
        </p:sp>
        <p:cxnSp>
          <p:nvCxnSpPr>
            <p:cNvPr id="86" name="Google Shape;86;p12"/>
            <p:cNvCxnSpPr/>
            <p:nvPr/>
          </p:nvCxnSpPr>
          <p:spPr>
            <a:xfrm flipH="1">
              <a:off x="1418590" y="5019850"/>
              <a:ext cx="260853" cy="3958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" name="Google Shape;87;p12"/>
            <p:cNvSpPr txBox="1"/>
            <p:nvPr/>
          </p:nvSpPr>
          <p:spPr>
            <a:xfrm>
              <a:off x="-177715" y="4892386"/>
              <a:ext cx="16397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i-FI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52    GUE/NGL</a:t>
              </a:r>
              <a:endParaRPr/>
            </a:p>
          </p:txBody>
        </p:sp>
        <p:cxnSp>
          <p:nvCxnSpPr>
            <p:cNvPr id="88" name="Google Shape;88;p12"/>
            <p:cNvCxnSpPr/>
            <p:nvPr/>
          </p:nvCxnSpPr>
          <p:spPr>
            <a:xfrm rot="10800000">
              <a:off x="1678931" y="3536382"/>
              <a:ext cx="521703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9" name="Google Shape;89;p12"/>
            <p:cNvSpPr txBox="1"/>
            <p:nvPr/>
          </p:nvSpPr>
          <p:spPr>
            <a:xfrm>
              <a:off x="428989" y="3397882"/>
              <a:ext cx="13063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i-FI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191     S&amp;D</a:t>
              </a:r>
              <a:endParaRPr/>
            </a:p>
          </p:txBody>
        </p:sp>
        <p:cxnSp>
          <p:nvCxnSpPr>
            <p:cNvPr id="90" name="Google Shape;90;p12"/>
            <p:cNvCxnSpPr/>
            <p:nvPr/>
          </p:nvCxnSpPr>
          <p:spPr>
            <a:xfrm rot="10800000">
              <a:off x="2699792" y="2708920"/>
              <a:ext cx="521703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1" name="Google Shape;91;p12"/>
            <p:cNvSpPr txBox="1"/>
            <p:nvPr/>
          </p:nvSpPr>
          <p:spPr>
            <a:xfrm>
              <a:off x="717736" y="2570420"/>
              <a:ext cx="19090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i-FI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50     Vihreät/EFA</a:t>
              </a:r>
              <a:endParaRPr/>
            </a:p>
          </p:txBody>
        </p:sp>
        <p:sp>
          <p:nvSpPr>
            <p:cNvPr id="92" name="Google Shape;92;p12"/>
            <p:cNvSpPr txBox="1"/>
            <p:nvPr/>
          </p:nvSpPr>
          <p:spPr>
            <a:xfrm>
              <a:off x="2153754" y="2034086"/>
              <a:ext cx="1369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i-FI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67      ALDE</a:t>
              </a:r>
              <a:endParaRPr/>
            </a:p>
          </p:txBody>
        </p:sp>
        <p:grpSp>
          <p:nvGrpSpPr>
            <p:cNvPr id="93" name="Google Shape;93;p12"/>
            <p:cNvGrpSpPr/>
            <p:nvPr/>
          </p:nvGrpSpPr>
          <p:grpSpPr>
            <a:xfrm>
              <a:off x="3463603" y="2193831"/>
              <a:ext cx="521703" cy="227057"/>
              <a:chOff x="3463603" y="2193831"/>
              <a:chExt cx="521703" cy="227057"/>
            </a:xfrm>
          </p:grpSpPr>
          <p:cxnSp>
            <p:nvCxnSpPr>
              <p:cNvPr id="94" name="Google Shape;94;p12"/>
              <p:cNvCxnSpPr/>
              <p:nvPr/>
            </p:nvCxnSpPr>
            <p:spPr>
              <a:xfrm rot="10800000">
                <a:off x="3463603" y="2193831"/>
                <a:ext cx="521703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" name="Google Shape;95;p12"/>
              <p:cNvCxnSpPr/>
              <p:nvPr/>
            </p:nvCxnSpPr>
            <p:spPr>
              <a:xfrm>
                <a:off x="3985306" y="2193831"/>
                <a:ext cx="0" cy="227057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6" name="Google Shape;96;p12"/>
            <p:cNvGrpSpPr/>
            <p:nvPr/>
          </p:nvGrpSpPr>
          <p:grpSpPr>
            <a:xfrm flipH="1">
              <a:off x="5364088" y="2232702"/>
              <a:ext cx="578310" cy="227057"/>
              <a:chOff x="3463603" y="2193831"/>
              <a:chExt cx="521703" cy="227057"/>
            </a:xfrm>
          </p:grpSpPr>
          <p:cxnSp>
            <p:nvCxnSpPr>
              <p:cNvPr id="97" name="Google Shape;97;p12"/>
              <p:cNvCxnSpPr/>
              <p:nvPr/>
            </p:nvCxnSpPr>
            <p:spPr>
              <a:xfrm rot="10800000">
                <a:off x="3463603" y="2193831"/>
                <a:ext cx="521703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2"/>
              <p:cNvCxnSpPr/>
              <p:nvPr/>
            </p:nvCxnSpPr>
            <p:spPr>
              <a:xfrm>
                <a:off x="3985306" y="2193831"/>
                <a:ext cx="0" cy="227057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2"/>
            <p:cNvSpPr txBox="1"/>
            <p:nvPr/>
          </p:nvSpPr>
          <p:spPr>
            <a:xfrm>
              <a:off x="5942398" y="2094202"/>
              <a:ext cx="133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i-FI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EPP      221</a:t>
              </a:r>
              <a:endParaRPr/>
            </a:p>
          </p:txBody>
        </p:sp>
        <p:cxnSp>
          <p:nvCxnSpPr>
            <p:cNvPr id="100" name="Google Shape;100;p12"/>
            <p:cNvCxnSpPr/>
            <p:nvPr/>
          </p:nvCxnSpPr>
          <p:spPr>
            <a:xfrm rot="10800000">
              <a:off x="7020272" y="3674881"/>
              <a:ext cx="521703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" name="Google Shape;101;p12"/>
            <p:cNvSpPr txBox="1"/>
            <p:nvPr/>
          </p:nvSpPr>
          <p:spPr>
            <a:xfrm>
              <a:off x="7524328" y="3512042"/>
              <a:ext cx="11353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i-FI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EKR    70</a:t>
              </a:r>
              <a:endParaRPr/>
            </a:p>
          </p:txBody>
        </p:sp>
        <p:cxnSp>
          <p:nvCxnSpPr>
            <p:cNvPr id="102" name="Google Shape;102;p12"/>
            <p:cNvCxnSpPr/>
            <p:nvPr/>
          </p:nvCxnSpPr>
          <p:spPr>
            <a:xfrm rot="10800000">
              <a:off x="7308656" y="4365104"/>
              <a:ext cx="521703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3" name="Google Shape;103;p12"/>
            <p:cNvSpPr txBox="1"/>
            <p:nvPr/>
          </p:nvSpPr>
          <p:spPr>
            <a:xfrm>
              <a:off x="7839680" y="4226604"/>
              <a:ext cx="13191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i-FI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EFDD     48</a:t>
              </a:r>
              <a:endParaRPr/>
            </a:p>
          </p:txBody>
        </p:sp>
        <p:cxnSp>
          <p:nvCxnSpPr>
            <p:cNvPr id="104" name="Google Shape;104;p12"/>
            <p:cNvCxnSpPr/>
            <p:nvPr/>
          </p:nvCxnSpPr>
          <p:spPr>
            <a:xfrm rot="10800000">
              <a:off x="7464559" y="5023808"/>
              <a:ext cx="31400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5" name="Google Shape;105;p12"/>
            <p:cNvSpPr txBox="1"/>
            <p:nvPr/>
          </p:nvSpPr>
          <p:spPr>
            <a:xfrm>
              <a:off x="7689831" y="4881350"/>
              <a:ext cx="9665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i-FI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NI     52</a:t>
              </a:r>
              <a:endParaRPr/>
            </a:p>
          </p:txBody>
        </p:sp>
        <p:pic>
          <p:nvPicPr>
            <p:cNvPr id="106" name="Google Shape;106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6806" y="2011711"/>
              <a:ext cx="134437" cy="334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4814" y="2569901"/>
              <a:ext cx="134437" cy="33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32582" y="3506089"/>
              <a:ext cx="134437" cy="33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8136" y="4915023"/>
              <a:ext cx="134437" cy="33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81098" y="2047938"/>
              <a:ext cx="134437" cy="33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89150" y="4197845"/>
              <a:ext cx="134437" cy="33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60890" y="4865312"/>
              <a:ext cx="134437" cy="33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77968" y="3401918"/>
              <a:ext cx="134436" cy="334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12"/>
          <p:cNvSpPr txBox="1"/>
          <p:nvPr/>
        </p:nvSpPr>
        <p:spPr>
          <a:xfrm>
            <a:off x="1277634" y="944724"/>
            <a:ext cx="6172200" cy="324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081" lvl="0" marL="26908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165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Euroopan parlamentin vaalit vuonna 2014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2972981" y="1896550"/>
            <a:ext cx="484535" cy="484535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3F85C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22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25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5226375" y="1896550"/>
            <a:ext cx="484535" cy="484535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3F85C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22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25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13"/>
          <p:cNvGrpSpPr/>
          <p:nvPr/>
        </p:nvGrpSpPr>
        <p:grpSpPr>
          <a:xfrm>
            <a:off x="2682430" y="3314914"/>
            <a:ext cx="974396" cy="586408"/>
            <a:chOff x="3189025" y="4171943"/>
            <a:chExt cx="862349" cy="496301"/>
          </a:xfrm>
        </p:grpSpPr>
        <p:pic>
          <p:nvPicPr>
            <p:cNvPr id="123" name="Google Shape;12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5896" y="4171944"/>
              <a:ext cx="199454" cy="49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01342" y="4171943"/>
              <a:ext cx="199454" cy="49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51920" y="4171943"/>
              <a:ext cx="199454" cy="49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89025" y="4171944"/>
              <a:ext cx="199453" cy="496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3"/>
          <p:cNvSpPr/>
          <p:nvPr/>
        </p:nvSpPr>
        <p:spPr>
          <a:xfrm rot="10800000">
            <a:off x="3113371" y="4020185"/>
            <a:ext cx="186676" cy="124451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" name="Google Shape;128;p13"/>
          <p:cNvPicPr preferRelativeResize="0"/>
          <p:nvPr/>
        </p:nvPicPr>
        <p:blipFill rotWithShape="1">
          <a:blip r:embed="rId7">
            <a:alphaModFix/>
          </a:blip>
          <a:srcRect b="0" l="12340" r="13282" t="0"/>
          <a:stretch/>
        </p:blipFill>
        <p:spPr>
          <a:xfrm>
            <a:off x="5000758" y="2450660"/>
            <a:ext cx="1005700" cy="75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91181" y="3159616"/>
            <a:ext cx="517592" cy="74170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/>
          <p:nvPr/>
        </p:nvSpPr>
        <p:spPr>
          <a:xfrm rot="10800000">
            <a:off x="5349978" y="3993542"/>
            <a:ext cx="186676" cy="124451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13"/>
          <p:cNvSpPr/>
          <p:nvPr/>
        </p:nvSpPr>
        <p:spPr>
          <a:xfrm rot="10800000">
            <a:off x="3113372" y="2998447"/>
            <a:ext cx="186676" cy="124451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98001" y="3993543"/>
            <a:ext cx="325908" cy="32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46631" y="3980975"/>
            <a:ext cx="319560" cy="3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11">
            <a:alphaModFix/>
          </a:blip>
          <a:srcRect b="4589" l="17343" r="17523" t="5829"/>
          <a:stretch/>
        </p:blipFill>
        <p:spPr>
          <a:xfrm>
            <a:off x="3092489" y="4377157"/>
            <a:ext cx="896615" cy="6165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>
            <a:hlinkClick r:id="rId12"/>
          </p:cNvPr>
          <p:cNvSpPr/>
          <p:nvPr/>
        </p:nvSpPr>
        <p:spPr>
          <a:xfrm>
            <a:off x="2424556" y="2450660"/>
            <a:ext cx="1625192" cy="446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2381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135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Valtion- ja </a:t>
            </a:r>
            <a:br>
              <a:rPr b="0" i="0" lang="fi-FI" sz="135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fi-FI" sz="135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hallitusten päämiehet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13">
            <a:alphaModFix/>
          </a:blip>
          <a:srcRect b="0" l="0" r="50000" t="0"/>
          <a:stretch/>
        </p:blipFill>
        <p:spPr>
          <a:xfrm>
            <a:off x="1817695" y="2450660"/>
            <a:ext cx="606862" cy="496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c.europa.eu/avservices/images/prior_img/banner_10%20prior_en.jpg" id="137" name="Google Shape;137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039415" y="3373212"/>
            <a:ext cx="982706" cy="589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3"/>
          <p:cNvCxnSpPr/>
          <p:nvPr/>
        </p:nvCxnSpPr>
        <p:spPr>
          <a:xfrm>
            <a:off x="4354231" y="1816009"/>
            <a:ext cx="0" cy="3134546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9" name="Google Shape;139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704856" y="4378587"/>
            <a:ext cx="261583" cy="61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11">
            <a:alphaModFix/>
          </a:blip>
          <a:srcRect b="4589" l="17343" r="17523" t="5829"/>
          <a:stretch/>
        </p:blipFill>
        <p:spPr>
          <a:xfrm>
            <a:off x="5267814" y="4377158"/>
            <a:ext cx="896615" cy="61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950043" y="4377158"/>
            <a:ext cx="261583" cy="61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96098" y="3284734"/>
            <a:ext cx="261583" cy="616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/>
          <p:nvPr/>
        </p:nvSpPr>
        <p:spPr>
          <a:xfrm>
            <a:off x="1277634" y="944724"/>
            <a:ext cx="6172200" cy="324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081" lvl="0" marL="26908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165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Puheenjohtaja Junckerin valinta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teglaat\Desktop\Mina-PPP\jcj_2.jpg"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2469" r="20926" t="0"/>
          <a:stretch/>
        </p:blipFill>
        <p:spPr>
          <a:xfrm>
            <a:off x="1143000" y="857251"/>
            <a:ext cx="6896101" cy="514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/>
          <p:nvPr/>
        </p:nvSpPr>
        <p:spPr>
          <a:xfrm>
            <a:off x="4329113" y="2073404"/>
            <a:ext cx="34290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i-FI" sz="18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Ensimmäinen tavoitteeni komission puheenjohtajana on Euroopan kilpailukyvyn parantaminen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i-FI" sz="18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 investointien lisääminen työpaikkojen luomiseksi.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Puheenjohtaja Jean-Claude Juncker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Strasbourg 15. heinäkuuta 2014 </a:t>
            </a:r>
            <a:endParaRPr/>
          </a:p>
        </p:txBody>
      </p:sp>
      <p:pic>
        <p:nvPicPr>
          <p:cNvPr descr="U:\A2\Graphic Projects\TEN - The 10 priorities\201607-001 Juncker Commission - Two years on\09 Trade\quotation_marc_white.png" id="151" name="Google Shape;1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3989" y="1322766"/>
            <a:ext cx="629692" cy="47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